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4" r:id="rId2"/>
    <p:sldId id="317" r:id="rId3"/>
    <p:sldId id="335" r:id="rId4"/>
    <p:sldId id="336" r:id="rId5"/>
    <p:sldId id="338" r:id="rId6"/>
    <p:sldId id="339" r:id="rId7"/>
    <p:sldId id="342" r:id="rId8"/>
    <p:sldId id="343" r:id="rId9"/>
    <p:sldId id="341" r:id="rId10"/>
    <p:sldId id="34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0" d="100"/>
          <a:sy n="60" d="100"/>
        </p:scale>
        <p:origin x="20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8DFE6-642E-44D0-B7C0-62B025579943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658E-0E2E-40C2-900C-DCA5CC2F6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4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6B82E-2385-4385-9A05-95A951A1D9D8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85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0F8F30-9020-4FD7-A91E-AACCAD0BF60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38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0F8F30-9020-4FD7-A91E-AACCAD0BF607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9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0965B4-9714-4855-85B7-484FFF483262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5348-E20A-43AE-8710-A96E95098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6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5D8B25-918A-45B7-B933-A1430A685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8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7454A-ECB1-47DE-92E8-DB86BF5955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8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2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54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4CDF-0824-479A-B9CB-247E7F024A48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D470B-CA75-436A-BA9B-6D0C51864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gif"/><Relationship Id="rId11" Type="http://schemas.openxmlformats.org/officeDocument/2006/relationships/image" Target="../media/image8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7.bin"/><Relationship Id="rId7" Type="http://schemas.openxmlformats.org/officeDocument/2006/relationships/image" Target="../media/image22.gif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jpeg"/><Relationship Id="rId11" Type="http://schemas.openxmlformats.org/officeDocument/2006/relationships/image" Target="../media/image19.wmf"/><Relationship Id="rId5" Type="http://schemas.openxmlformats.org/officeDocument/2006/relationships/image" Target="../media/image20.png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4.wmf"/><Relationship Id="rId9" Type="http://schemas.openxmlformats.org/officeDocument/2006/relationships/image" Target="../media/image2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7" name="Picture 5" descr="hoa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hoa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4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ho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2362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ho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19157" y="4933156"/>
            <a:ext cx="22098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299" y="1371600"/>
            <a:ext cx="9029701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3800" b="1">
                <a:solidFill>
                  <a:srgbClr val="0000F1"/>
                </a:solidFill>
                <a:latin typeface="Arial" charset="0"/>
              </a:rPr>
              <a:t>PHƯƠNG </a:t>
            </a:r>
            <a:r>
              <a:rPr lang="en-US" sz="3800" b="1" dirty="0">
                <a:solidFill>
                  <a:srgbClr val="0000F1"/>
                </a:solidFill>
                <a:latin typeface="Arial" charset="0"/>
              </a:rPr>
              <a:t>TRÌNH BẬC NHẤT MỘT ẨN 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3600" b="1" dirty="0">
                <a:solidFill>
                  <a:srgbClr val="0000F1"/>
                </a:solidFill>
                <a:latin typeface="Arial" charset="0"/>
              </a:rPr>
              <a:t>VÀ CÁCH GIẢI</a:t>
            </a:r>
            <a:endParaRPr lang="en-US" sz="3600" dirty="0">
              <a:solidFill>
                <a:srgbClr val="0000F1"/>
              </a:solidFill>
              <a:latin typeface="Arial" charset="0"/>
            </a:endParaRP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sz="2800" b="1" dirty="0">
              <a:solidFill>
                <a:srgbClr val="0000F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5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2600" y="166688"/>
            <a:ext cx="6121400" cy="259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23850" y="2492375"/>
            <a:ext cx="63357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x-none" sz="2400" dirty="0" err="1">
                <a:latin typeface="Times New Roman" charset="0"/>
              </a:rPr>
              <a:t>Cách</a:t>
            </a:r>
            <a:r>
              <a:rPr lang="en-US" altLang="x-none" sz="2400" dirty="0">
                <a:latin typeface="Times New Roman" charset="0"/>
              </a:rPr>
              <a:t> 1:</a:t>
            </a:r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1835150" y="2511425"/>
          <a:ext cx="3529013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8" name="Equation" r:id="rId4" imgW="1282700" imgH="419100" progId="Equation.DSMT4">
                  <p:embed/>
                </p:oleObj>
              </mc:Choice>
              <mc:Fallback>
                <p:oleObj name="Equation" r:id="rId4" imgW="12827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511425"/>
                        <a:ext cx="3529013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323850" y="3284538"/>
            <a:ext cx="5903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x-none" sz="2400" dirty="0" err="1">
                <a:latin typeface="Times New Roman" charset="0"/>
              </a:rPr>
              <a:t>Cách</a:t>
            </a:r>
            <a:r>
              <a:rPr lang="en-US" altLang="x-none" sz="2400" dirty="0">
                <a:latin typeface="Times New Roman" charset="0"/>
              </a:rPr>
              <a:t> 2: </a:t>
            </a:r>
          </a:p>
        </p:txBody>
      </p: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1871663" y="3808413"/>
          <a:ext cx="3240087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9" name="Equation" r:id="rId6" imgW="1091726" imgH="393529" progId="Equation.DSMT4">
                  <p:embed/>
                </p:oleObj>
              </mc:Choice>
              <mc:Fallback>
                <p:oleObj name="Equation" r:id="rId6" imgW="109172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3808413"/>
                        <a:ext cx="3240087" cy="116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47650" y="4724400"/>
            <a:ext cx="864235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Thay S = 20 , ta được hai phương trình tương đương. Xét xem trong hai phương trình đó, có phương trình nào là phương trình bậc nhất không ?</a:t>
            </a:r>
          </a:p>
        </p:txBody>
      </p:sp>
      <p:sp>
        <p:nvSpPr>
          <p:cNvPr id="23560" name="Rectangle 1"/>
          <p:cNvSpPr>
            <a:spLocks noChangeArrowheads="1"/>
          </p:cNvSpPr>
          <p:nvPr/>
        </p:nvSpPr>
        <p:spPr bwMode="auto">
          <a:xfrm>
            <a:off x="234950" y="300335"/>
            <a:ext cx="5273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>
                <a:sym typeface="Wingdings" pitchFamily="2" charset="2"/>
              </a:rPr>
              <a:t></a:t>
            </a:r>
            <a:r>
              <a:rPr lang="en-US" sz="2400" u="sng" dirty="0" err="1">
                <a:sym typeface="Wingdings" pitchFamily="2" charset="2"/>
              </a:rPr>
              <a:t>Hướng</a:t>
            </a:r>
            <a:r>
              <a:rPr lang="en-US" sz="2400" u="sng" dirty="0">
                <a:sym typeface="Wingdings" pitchFamily="2" charset="2"/>
              </a:rPr>
              <a:t> </a:t>
            </a:r>
            <a:r>
              <a:rPr lang="en-US" sz="2400" u="sng" dirty="0" err="1">
                <a:sym typeface="Wingdings" pitchFamily="2" charset="2"/>
              </a:rPr>
              <a:t>dẫn</a:t>
            </a:r>
            <a:r>
              <a:rPr lang="en-US" sz="2400" u="sng" dirty="0">
                <a:sym typeface="Wingdings" pitchFamily="2" charset="2"/>
              </a:rPr>
              <a:t> </a:t>
            </a:r>
            <a:r>
              <a:rPr lang="en-US" sz="2400" u="sng" dirty="0" err="1">
                <a:sym typeface="Wingdings" pitchFamily="2" charset="2"/>
              </a:rPr>
              <a:t>bài</a:t>
            </a:r>
            <a:r>
              <a:rPr lang="en-US" sz="2400" u="sng" dirty="0">
                <a:sym typeface="Wingdings" pitchFamily="2" charset="2"/>
              </a:rPr>
              <a:t> 6 </a:t>
            </a:r>
            <a:r>
              <a:rPr lang="en-US" sz="2400" u="sng" dirty="0" err="1">
                <a:sym typeface="Wingdings" pitchFamily="2" charset="2"/>
              </a:rPr>
              <a:t>trang</a:t>
            </a:r>
            <a:r>
              <a:rPr lang="en-US" sz="2400" u="sng" dirty="0">
                <a:sym typeface="Wingdings" pitchFamily="2" charset="2"/>
              </a:rPr>
              <a:t> 9 </a:t>
            </a:r>
            <a:r>
              <a:rPr lang="en-US" sz="2400" u="sng" dirty="0" err="1">
                <a:sym typeface="Wingdings" pitchFamily="2" charset="2"/>
              </a:rPr>
              <a:t>Sgk</a:t>
            </a:r>
            <a:r>
              <a:rPr lang="en-US" sz="24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2156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7" grpId="0"/>
      <p:bldP spid="460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286000" y="161471"/>
            <a:ext cx="480060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47800" y="1758095"/>
            <a:ext cx="8610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x + 3 = 0                      d) 6y – 6 = 0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 – 5y = 0                  e) 3x – 3 = 0                           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= 0                  f) – 0,5x + 2,4 = 0</a:t>
            </a:r>
          </a:p>
        </p:txBody>
      </p:sp>
      <p:sp>
        <p:nvSpPr>
          <p:cNvPr id="2" name="Rectangle 1"/>
          <p:cNvSpPr/>
          <p:nvPr/>
        </p:nvSpPr>
        <p:spPr>
          <a:xfrm>
            <a:off x="21102" y="3573977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1621" y="4097197"/>
            <a:ext cx="6001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813819"/>
            <a:ext cx="80123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47800" y="4649725"/>
            <a:ext cx="735271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x + 3 = 0                      d) 6y – 6 = 0</a:t>
            </a:r>
          </a:p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3x – 3 = 0                     f) – 0,5x + 2,4 = 0</a:t>
            </a:r>
          </a:p>
        </p:txBody>
      </p:sp>
    </p:spTree>
    <p:extLst>
      <p:ext uri="{BB962C8B-B14F-4D97-AF65-F5344CB8AC3E}">
        <p14:creationId xmlns:p14="http://schemas.microsoft.com/office/powerpoint/2010/main" val="4304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7188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2" grpId="0"/>
      <p:bldP spid="3" grpId="0"/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89341"/>
              </p:ext>
            </p:extLst>
          </p:nvPr>
        </p:nvGraphicFramePr>
        <p:xfrm>
          <a:off x="43375" y="145659"/>
          <a:ext cx="1143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5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75" y="145659"/>
                        <a:ext cx="1143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31519" y="498305"/>
            <a:ext cx="5106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57200" y="1122875"/>
            <a:ext cx="825500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 = 0,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l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≠ 0,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ọi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ậc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28600" y="1981200"/>
            <a:ext cx="85915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2x -1 = 0;         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3 - 5y = 0;</a:t>
            </a:r>
            <a:endParaRPr lang="vi-V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60" name="Text Box 92"/>
          <p:cNvSpPr txBox="1">
            <a:spLocks noChangeArrowheads="1"/>
          </p:cNvSpPr>
          <p:nvPr/>
        </p:nvSpPr>
        <p:spPr bwMode="auto">
          <a:xfrm>
            <a:off x="228600" y="3032125"/>
            <a:ext cx="8915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Sgktr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10: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một ẩn trong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263" name="Text Box 95"/>
          <p:cNvSpPr txBox="1">
            <a:spLocks noChangeArrowheads="1"/>
          </p:cNvSpPr>
          <p:nvPr/>
        </p:nvSpPr>
        <p:spPr bwMode="auto">
          <a:xfrm>
            <a:off x="1282700" y="36703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a) 1 + x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4" name="Text Box 96"/>
          <p:cNvSpPr txBox="1">
            <a:spLocks noChangeArrowheads="1"/>
          </p:cNvSpPr>
          <p:nvPr/>
        </p:nvSpPr>
        <p:spPr bwMode="auto">
          <a:xfrm>
            <a:off x="1257300" y="42291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b) x + x</a:t>
            </a:r>
            <a:r>
              <a:rPr lang="en-US" sz="20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5" name="Text Box 97"/>
          <p:cNvSpPr txBox="1">
            <a:spLocks noChangeArrowheads="1"/>
          </p:cNvSpPr>
          <p:nvPr/>
        </p:nvSpPr>
        <p:spPr bwMode="auto">
          <a:xfrm>
            <a:off x="1244600" y="4851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c) 1 - 2t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6" name="Text Box 98"/>
          <p:cNvSpPr txBox="1">
            <a:spLocks noChangeArrowheads="1"/>
          </p:cNvSpPr>
          <p:nvPr/>
        </p:nvSpPr>
        <p:spPr bwMode="auto">
          <a:xfrm>
            <a:off x="1219200" y="5359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d) 3y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7" name="Text Box 99"/>
          <p:cNvSpPr txBox="1">
            <a:spLocks noChangeArrowheads="1"/>
          </p:cNvSpPr>
          <p:nvPr/>
        </p:nvSpPr>
        <p:spPr bwMode="auto">
          <a:xfrm>
            <a:off x="1219200" y="5892800"/>
            <a:ext cx="190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e) 0x - 3 = 0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8" name="Text Box 100"/>
          <p:cNvSpPr txBox="1">
            <a:spLocks noChangeArrowheads="1"/>
          </p:cNvSpPr>
          <p:nvPr/>
        </p:nvSpPr>
        <p:spPr bwMode="auto">
          <a:xfrm>
            <a:off x="3352800" y="36576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9" name="Text Box 101"/>
          <p:cNvSpPr txBox="1">
            <a:spLocks noChangeArrowheads="1"/>
          </p:cNvSpPr>
          <p:nvPr/>
        </p:nvSpPr>
        <p:spPr bwMode="auto">
          <a:xfrm>
            <a:off x="3378200" y="53340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70" name="Text Box 102"/>
          <p:cNvSpPr txBox="1">
            <a:spLocks noChangeArrowheads="1"/>
          </p:cNvSpPr>
          <p:nvPr/>
        </p:nvSpPr>
        <p:spPr bwMode="auto">
          <a:xfrm>
            <a:off x="3365500" y="4876800"/>
            <a:ext cx="403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Là phương trình bậc nhất một ẩn. </a:t>
            </a:r>
          </a:p>
        </p:txBody>
      </p:sp>
      <p:sp>
        <p:nvSpPr>
          <p:cNvPr id="7271" name="Text Box 103"/>
          <p:cNvSpPr txBox="1">
            <a:spLocks noChangeArrowheads="1"/>
          </p:cNvSpPr>
          <p:nvPr/>
        </p:nvSpPr>
        <p:spPr bwMode="auto">
          <a:xfrm>
            <a:off x="3378200" y="4152900"/>
            <a:ext cx="533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Không phải là phương trình bậc nhất một ẩn vì nó không có dạng ax + b = 0.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72" name="Text Box 104"/>
          <p:cNvSpPr txBox="1">
            <a:spLocks noChangeArrowheads="1"/>
          </p:cNvSpPr>
          <p:nvPr/>
        </p:nvSpPr>
        <p:spPr bwMode="auto">
          <a:xfrm>
            <a:off x="3302000" y="5851525"/>
            <a:ext cx="5029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Tuy có dạng ax + b = 0 nhưng a = 0, không thoả mãn điều kiện a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33" name="Picture 105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4" name="Text Box 106"/>
          <p:cNvSpPr txBox="1">
            <a:spLocks noChangeArrowheads="1"/>
          </p:cNvSpPr>
          <p:nvPr/>
        </p:nvSpPr>
        <p:spPr bwMode="auto">
          <a:xfrm>
            <a:off x="3524543" y="1950782"/>
            <a:ext cx="16764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2; b = - 1</a:t>
            </a:r>
          </a:p>
        </p:txBody>
      </p:sp>
      <p:sp>
        <p:nvSpPr>
          <p:cNvPr id="7276" name="Text Box 108"/>
          <p:cNvSpPr txBox="1">
            <a:spLocks noChangeArrowheads="1"/>
          </p:cNvSpPr>
          <p:nvPr/>
        </p:nvSpPr>
        <p:spPr bwMode="auto">
          <a:xfrm>
            <a:off x="3547404" y="2286000"/>
            <a:ext cx="1676400" cy="396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-5; b = 3</a:t>
            </a:r>
          </a:p>
        </p:txBody>
      </p:sp>
      <p:sp>
        <p:nvSpPr>
          <p:cNvPr id="7277" name="AutoShape 109"/>
          <p:cNvSpPr>
            <a:spLocks noChangeArrowheads="1"/>
          </p:cNvSpPr>
          <p:nvPr/>
        </p:nvSpPr>
        <p:spPr bwMode="auto">
          <a:xfrm>
            <a:off x="2819400" y="2091232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79" name="AutoShape 111"/>
          <p:cNvSpPr>
            <a:spLocks noChangeArrowheads="1"/>
          </p:cNvSpPr>
          <p:nvPr/>
        </p:nvSpPr>
        <p:spPr bwMode="auto">
          <a:xfrm>
            <a:off x="2824285" y="2409043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0" name="AutoShape 112"/>
          <p:cNvSpPr>
            <a:spLocks noChangeArrowheads="1"/>
          </p:cNvSpPr>
          <p:nvPr/>
        </p:nvSpPr>
        <p:spPr bwMode="auto">
          <a:xfrm>
            <a:off x="2819400" y="38100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2" name="AutoShape 114"/>
          <p:cNvSpPr>
            <a:spLocks noChangeArrowheads="1"/>
          </p:cNvSpPr>
          <p:nvPr/>
        </p:nvSpPr>
        <p:spPr bwMode="auto">
          <a:xfrm>
            <a:off x="2819400" y="4370217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3" name="AutoShape 115"/>
          <p:cNvSpPr>
            <a:spLocks noChangeArrowheads="1"/>
          </p:cNvSpPr>
          <p:nvPr/>
        </p:nvSpPr>
        <p:spPr bwMode="auto">
          <a:xfrm>
            <a:off x="2819400" y="49911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4" name="AutoShape 116"/>
          <p:cNvSpPr>
            <a:spLocks noChangeArrowheads="1"/>
          </p:cNvSpPr>
          <p:nvPr/>
        </p:nvSpPr>
        <p:spPr bwMode="auto">
          <a:xfrm>
            <a:off x="2819400" y="54864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85" name="AutoShape 117"/>
          <p:cNvSpPr>
            <a:spLocks noChangeArrowheads="1"/>
          </p:cNvSpPr>
          <p:nvPr/>
        </p:nvSpPr>
        <p:spPr bwMode="auto">
          <a:xfrm>
            <a:off x="2806700" y="6019800"/>
            <a:ext cx="457200" cy="1524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493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2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2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2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72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1" dur="1" fill="hold"/>
                                        <p:tgtEl>
                                          <p:spTgt spid="72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72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81" grpId="0" animBg="1"/>
      <p:bldP spid="7182" grpId="0"/>
      <p:bldP spid="7260" grpId="0"/>
      <p:bldP spid="7263" grpId="0"/>
      <p:bldP spid="7264" grpId="0"/>
      <p:bldP spid="7265" grpId="0"/>
      <p:bldP spid="7266" grpId="0"/>
      <p:bldP spid="7267" grpId="0"/>
      <p:bldP spid="7268" grpId="0"/>
      <p:bldP spid="7269" grpId="0"/>
      <p:bldP spid="7270" grpId="0"/>
      <p:bldP spid="7271" grpId="0"/>
      <p:bldP spid="7272" grpId="0"/>
      <p:bldP spid="7274" grpId="0"/>
      <p:bldP spid="7276" grpId="0"/>
      <p:bldP spid="7277" grpId="0" animBg="1"/>
      <p:bldP spid="7279" grpId="0" animBg="1"/>
      <p:bldP spid="7280" grpId="0" animBg="1"/>
      <p:bldP spid="7282" grpId="0" animBg="1"/>
      <p:bldP spid="7283" grpId="0" animBg="1"/>
      <p:bldP spid="7284" grpId="0" animBg="1"/>
      <p:bldP spid="72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424255"/>
              </p:ext>
            </p:extLst>
          </p:nvPr>
        </p:nvGraphicFramePr>
        <p:xfrm>
          <a:off x="76273" y="60325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9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73" y="60325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28542" y="336550"/>
            <a:ext cx="5790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-261610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13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4" descr="XMASCA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15038"/>
            <a:ext cx="8953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04800" y="917575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71012" y="1835199"/>
            <a:ext cx="43771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76752" y="2468462"/>
            <a:ext cx="8534400" cy="95410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90" name="Text Box 30"/>
          <p:cNvSpPr txBox="1">
            <a:spLocks noChangeArrowheads="1"/>
          </p:cNvSpPr>
          <p:nvPr/>
        </p:nvSpPr>
        <p:spPr bwMode="auto">
          <a:xfrm>
            <a:off x="1752600" y="62357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446272" y="3612182"/>
            <a:ext cx="4866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4179361" y="3623035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3 + x = 0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3821638" y="4038600"/>
            <a:ext cx="1348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3488618" y="44196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x = 0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9942" y="4886980"/>
            <a:ext cx="461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3474115" y="48768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x = -3</a:t>
            </a: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782295" y="5334000"/>
            <a:ext cx="7162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 {-3}</a:t>
            </a:r>
          </a:p>
        </p:txBody>
      </p:sp>
      <p:sp>
        <p:nvSpPr>
          <p:cNvPr id="18" name="Text Box 48"/>
          <p:cNvSpPr txBox="1">
            <a:spLocks noChangeArrowheads="1"/>
          </p:cNvSpPr>
          <p:nvPr/>
        </p:nvSpPr>
        <p:spPr bwMode="auto">
          <a:xfrm>
            <a:off x="762000" y="5877580"/>
            <a:ext cx="71627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?1 </a:t>
            </a:r>
            <a:r>
              <a:rPr lang="en-US" sz="2800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2800" dirty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63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2" grpId="0"/>
      <p:bldP spid="9244" grpId="0"/>
      <p:bldP spid="9245" grpId="0" animBg="1"/>
      <p:bldP spid="9264" grpId="0"/>
      <p:bldP spid="32" grpId="0"/>
      <p:bldP spid="34" grpId="0"/>
      <p:bldP spid="36" grpId="0"/>
      <p:bldP spid="6" grpId="0"/>
      <p:bldP spid="38" grpId="0"/>
      <p:bldP spid="39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360574"/>
              </p:ext>
            </p:extLst>
          </p:nvPr>
        </p:nvGraphicFramePr>
        <p:xfrm>
          <a:off x="229845" y="70783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0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45" y="70783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48632" y="0"/>
            <a:ext cx="57903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4850" y="-490210"/>
            <a:ext cx="184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13" descr="bunny_painting_egg_sm_wm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9" y="5619309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4" descr="XMASCA~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481" y="6097588"/>
            <a:ext cx="8953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Text Box 30"/>
          <p:cNvSpPr txBox="1">
            <a:spLocks noChangeArrowheads="1"/>
          </p:cNvSpPr>
          <p:nvPr/>
        </p:nvSpPr>
        <p:spPr bwMode="auto">
          <a:xfrm>
            <a:off x="2457450" y="60071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2093279" y="3352800"/>
            <a:ext cx="4866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 Box 48"/>
          <p:cNvSpPr txBox="1">
            <a:spLocks noChangeArrowheads="1"/>
          </p:cNvSpPr>
          <p:nvPr/>
        </p:nvSpPr>
        <p:spPr bwMode="auto">
          <a:xfrm>
            <a:off x="5856933" y="33528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2x = -3</a:t>
            </a: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1447800" y="3810000"/>
            <a:ext cx="13483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4343400" y="3886200"/>
            <a:ext cx="19980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 = -3</a:t>
            </a:r>
          </a:p>
        </p:txBody>
      </p:sp>
      <p:sp>
        <p:nvSpPr>
          <p:cNvPr id="39" name="Text Box 48"/>
          <p:cNvSpPr txBox="1">
            <a:spLocks noChangeArrowheads="1"/>
          </p:cNvSpPr>
          <p:nvPr/>
        </p:nvSpPr>
        <p:spPr bwMode="auto">
          <a:xfrm>
            <a:off x="868933" y="5247620"/>
            <a:ext cx="62938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=</a:t>
            </a:r>
          </a:p>
        </p:txBody>
      </p:sp>
      <p:sp>
        <p:nvSpPr>
          <p:cNvPr id="18" name="Text Box 58"/>
          <p:cNvSpPr txBox="1">
            <a:spLocks noChangeArrowheads="1"/>
          </p:cNvSpPr>
          <p:nvPr/>
        </p:nvSpPr>
        <p:spPr bwMode="auto">
          <a:xfrm>
            <a:off x="797215" y="715545"/>
            <a:ext cx="5362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9" name="Text Box 70"/>
          <p:cNvSpPr txBox="1">
            <a:spLocks noChangeArrowheads="1"/>
          </p:cNvSpPr>
          <p:nvPr/>
        </p:nvSpPr>
        <p:spPr bwMode="auto">
          <a:xfrm>
            <a:off x="381000" y="1295400"/>
            <a:ext cx="8483600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Trong một phương trình, ta có thể nhân cả hai vế với cùng một số khác 0.</a:t>
            </a:r>
          </a:p>
        </p:txBody>
      </p:sp>
      <p:sp>
        <p:nvSpPr>
          <p:cNvPr id="20" name="Text Box 71"/>
          <p:cNvSpPr txBox="1">
            <a:spLocks noChangeArrowheads="1"/>
          </p:cNvSpPr>
          <p:nvPr/>
        </p:nvSpPr>
        <p:spPr bwMode="auto">
          <a:xfrm>
            <a:off x="406400" y="2388139"/>
            <a:ext cx="8458200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81623" y="4419600"/>
            <a:ext cx="461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61966" y="4419600"/>
            <a:ext cx="23436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x =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707817"/>
              </p:ext>
            </p:extLst>
          </p:nvPr>
        </p:nvGraphicFramePr>
        <p:xfrm>
          <a:off x="5099050" y="4267200"/>
          <a:ext cx="6159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1" name="Equation" r:id="rId8" imgW="228600" imgH="393480" progId="Equation.DSMT4">
                  <p:embed/>
                </p:oleObj>
              </mc:Choice>
              <mc:Fallback>
                <p:oleObj name="Equation" r:id="rId8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99050" y="4267200"/>
                        <a:ext cx="615950" cy="81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64136"/>
              </p:ext>
            </p:extLst>
          </p:nvPr>
        </p:nvGraphicFramePr>
        <p:xfrm>
          <a:off x="7121525" y="5095220"/>
          <a:ext cx="10318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22" name="Equation" r:id="rId10" imgW="380880" imgH="431640" progId="Equation.DSMT4">
                  <p:embed/>
                </p:oleObj>
              </mc:Choice>
              <mc:Fallback>
                <p:oleObj name="Equation" r:id="rId10" imgW="380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21525" y="5095220"/>
                        <a:ext cx="1031875" cy="89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5761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4" grpId="0"/>
      <p:bldP spid="32" grpId="0"/>
      <p:bldP spid="34" grpId="0"/>
      <p:bldP spid="36" grpId="0"/>
      <p:bldP spid="39" grpId="0"/>
      <p:bldP spid="18" grpId="0"/>
      <p:bldP spid="19" grpId="0" animBg="1"/>
      <p:bldP spid="20" grpId="0" animBg="1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3691"/>
              </p:ext>
            </p:extLst>
          </p:nvPr>
        </p:nvGraphicFramePr>
        <p:xfrm>
          <a:off x="31750" y="45378"/>
          <a:ext cx="12573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r:id="rId4" imgW="1278331" imgH="1273759" progId="MS_ClipArt_Gallery">
                  <p:embed/>
                </p:oleObj>
              </mc:Choice>
              <mc:Fallback>
                <p:oleObj r:id="rId4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" y="45378"/>
                        <a:ext cx="1257300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079500" y="114300"/>
            <a:ext cx="5782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0" y="-230833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40" name="Text Box 36"/>
          <p:cNvSpPr txBox="1">
            <a:spLocks noChangeArrowheads="1"/>
          </p:cNvSpPr>
          <p:nvPr/>
        </p:nvSpPr>
        <p:spPr bwMode="auto">
          <a:xfrm>
            <a:off x="241300" y="805130"/>
            <a:ext cx="8674100" cy="12003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Từ một phương trình, dùng quy tắc chuyển vế hay quy tắc nhân, ta luôn nhận được một phương trình mới tương đương với phương trình đã cho. </a:t>
            </a:r>
          </a:p>
        </p:txBody>
      </p:sp>
      <p:sp>
        <p:nvSpPr>
          <p:cNvPr id="47141" name="Text Box 37"/>
          <p:cNvSpPr txBox="1">
            <a:spLocks noChangeArrowheads="1"/>
          </p:cNvSpPr>
          <p:nvPr/>
        </p:nvSpPr>
        <p:spPr bwMode="auto">
          <a:xfrm>
            <a:off x="260057" y="2129135"/>
            <a:ext cx="815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3x - 9 = 0. </a:t>
            </a:r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838200" y="3025676"/>
            <a:ext cx="7086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3x - 9 = 0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 3x = 9   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  x = 3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 =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{3} </a:t>
            </a:r>
          </a:p>
        </p:txBody>
      </p:sp>
      <p:sp>
        <p:nvSpPr>
          <p:cNvPr id="47149" name="Text Box 45"/>
          <p:cNvSpPr txBox="1">
            <a:spLocks noChangeArrowheads="1"/>
          </p:cNvSpPr>
          <p:nvPr/>
        </p:nvSpPr>
        <p:spPr bwMode="auto">
          <a:xfrm>
            <a:off x="184731" y="5334000"/>
            <a:ext cx="8781469" cy="2049792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 + b = 0 (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≠ 0)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ax + b = 0 </a:t>
            </a:r>
            <a:r>
              <a:rPr lang="en-US" sz="2400" b="1" dirty="0">
                <a:solidFill>
                  <a:srgbClr val="1B06BA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 ax = - b  x = 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</a:pPr>
            <a:endParaRPr lang="en-US" sz="2400" b="1" dirty="0">
              <a:solidFill>
                <a:srgbClr val="1B06BA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47150" name="Object 4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900350"/>
              </p:ext>
            </p:extLst>
          </p:nvPr>
        </p:nvGraphicFramePr>
        <p:xfrm>
          <a:off x="4279900" y="5867400"/>
          <a:ext cx="520700" cy="1008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Equation" r:id="rId6" imgW="203040" imgH="393480" progId="Equation.DSMT4">
                  <p:embed/>
                </p:oleObj>
              </mc:Choice>
              <mc:Fallback>
                <p:oleObj name="Equation" r:id="rId6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5867400"/>
                        <a:ext cx="520700" cy="1008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4267200" y="3706087"/>
            <a:ext cx="4899904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- 9 sang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7154" name="Text Box 50"/>
          <p:cNvSpPr txBox="1">
            <a:spLocks noChangeArrowheads="1"/>
          </p:cNvSpPr>
          <p:nvPr/>
        </p:nvSpPr>
        <p:spPr bwMode="auto">
          <a:xfrm>
            <a:off x="4228317" y="4213287"/>
            <a:ext cx="411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(Chia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3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3132476" y="2586335"/>
            <a:ext cx="8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248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7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7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7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40" grpId="0" animBg="1"/>
      <p:bldP spid="47141" grpId="0"/>
      <p:bldP spid="47149" grpId="0" animBg="1"/>
      <p:bldP spid="47153" grpId="0"/>
      <p:bldP spid="4715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710625"/>
            <a:ext cx="746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/>
              <a:t>Bài</a:t>
            </a:r>
            <a:r>
              <a:rPr lang="en-US" sz="3200" b="1" u="sng" dirty="0"/>
              <a:t> </a:t>
            </a:r>
            <a:r>
              <a:rPr lang="en-US" sz="3200" b="1" u="sng" dirty="0" err="1"/>
              <a:t>tập</a:t>
            </a:r>
            <a:r>
              <a:rPr lang="en-US" sz="3200" b="1" u="sng" dirty="0"/>
              <a:t> 8 (</a:t>
            </a:r>
            <a:r>
              <a:rPr lang="en-US" sz="3200" b="1" u="sng" dirty="0" err="1"/>
              <a:t>Sgk</a:t>
            </a:r>
            <a:r>
              <a:rPr lang="en-US" sz="3200" b="1" u="sng" dirty="0"/>
              <a:t>/10): </a:t>
            </a:r>
            <a:r>
              <a:rPr lang="en-US" sz="3200" b="1" dirty="0" err="1"/>
              <a:t>Giải</a:t>
            </a:r>
            <a:r>
              <a:rPr lang="en-US" sz="3200" b="1" dirty="0"/>
              <a:t> </a:t>
            </a:r>
            <a:r>
              <a:rPr lang="en-US" sz="3200" b="1" dirty="0" err="1"/>
              <a:t>các</a:t>
            </a:r>
            <a:r>
              <a:rPr lang="en-US" sz="3200" b="1" dirty="0"/>
              <a:t> </a:t>
            </a:r>
            <a:r>
              <a:rPr lang="en-US" sz="3200" b="1" dirty="0" err="1"/>
              <a:t>phương</a:t>
            </a:r>
            <a:r>
              <a:rPr lang="en-US" sz="3200" b="1" dirty="0"/>
              <a:t> </a:t>
            </a:r>
            <a:r>
              <a:rPr lang="en-US" sz="3200" b="1" dirty="0" err="1"/>
              <a:t>trình</a:t>
            </a:r>
            <a:r>
              <a:rPr lang="en-US" sz="3200" b="1" dirty="0"/>
              <a:t> :</a:t>
            </a:r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510462"/>
              </p:ext>
            </p:extLst>
          </p:nvPr>
        </p:nvGraphicFramePr>
        <p:xfrm>
          <a:off x="2281237" y="1581150"/>
          <a:ext cx="4119563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3" imgW="1066680" imgH="888840" progId="Equation.DSMT4">
                  <p:embed/>
                </p:oleObj>
              </mc:Choice>
              <mc:Fallback>
                <p:oleObj name="Equation" r:id="rId3" imgW="106668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1237" y="1581150"/>
                        <a:ext cx="4119563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61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913912"/>
              </p:ext>
            </p:extLst>
          </p:nvPr>
        </p:nvGraphicFramePr>
        <p:xfrm>
          <a:off x="1535113" y="381000"/>
          <a:ext cx="1741487" cy="1851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8" name="Equation" r:id="rId3" imgW="812520" imgH="863280" progId="Equation.DSMT4">
                  <p:embed/>
                </p:oleObj>
              </mc:Choice>
              <mc:Fallback>
                <p:oleObj name="Equation" r:id="rId3" imgW="81252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381000"/>
                        <a:ext cx="1741487" cy="1851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0" y="2362200"/>
            <a:ext cx="43560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err="1"/>
              <a:t>có</a:t>
            </a:r>
            <a:r>
              <a:rPr lang="en-US" sz="2400"/>
              <a:t> tập  nghiệm </a:t>
            </a:r>
            <a:endParaRPr lang="en-US" sz="2400" dirty="0"/>
          </a:p>
        </p:txBody>
      </p:sp>
      <p:graphicFrame>
        <p:nvGraphicFramePr>
          <p:cNvPr id="4199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995515"/>
              </p:ext>
            </p:extLst>
          </p:nvPr>
        </p:nvGraphicFramePr>
        <p:xfrm>
          <a:off x="1664707" y="2805282"/>
          <a:ext cx="1037218" cy="547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99" name="Equation" r:id="rId5" imgW="482400" imgH="253800" progId="Equation.DSMT4">
                  <p:embed/>
                </p:oleObj>
              </mc:Choice>
              <mc:Fallback>
                <p:oleObj name="Equation" r:id="rId5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4707" y="2805282"/>
                        <a:ext cx="1037218" cy="547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888530"/>
              </p:ext>
            </p:extLst>
          </p:nvPr>
        </p:nvGraphicFramePr>
        <p:xfrm>
          <a:off x="261870" y="3578063"/>
          <a:ext cx="2263775" cy="183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0" name="Equation" r:id="rId7" imgW="1066680" imgH="863280" progId="Equation.DSMT4">
                  <p:embed/>
                </p:oleObj>
              </mc:Choice>
              <mc:Fallback>
                <p:oleObj name="Equation" r:id="rId7" imgW="10666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870" y="3578063"/>
                        <a:ext cx="2263775" cy="18321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5410200"/>
            <a:ext cx="4356100" cy="8771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graphicFrame>
        <p:nvGraphicFramePr>
          <p:cNvPr id="4199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048792"/>
              </p:ext>
            </p:extLst>
          </p:nvPr>
        </p:nvGraphicFramePr>
        <p:xfrm>
          <a:off x="1371601" y="5867401"/>
          <a:ext cx="1219199" cy="58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1" name="Equation" r:id="rId9" imgW="533160" imgH="253800" progId="Equation.DSMT4">
                  <p:embed/>
                </p:oleObj>
              </mc:Choice>
              <mc:Fallback>
                <p:oleObj name="Equation" r:id="rId9" imgW="533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1" y="5867401"/>
                        <a:ext cx="1219199" cy="5819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356100" y="0"/>
            <a:ext cx="0" cy="685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19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395733"/>
              </p:ext>
            </p:extLst>
          </p:nvPr>
        </p:nvGraphicFramePr>
        <p:xfrm>
          <a:off x="4953000" y="177789"/>
          <a:ext cx="2508250" cy="2351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2" name="Equation" r:id="rId11" imgW="990360" imgH="1091880" progId="Equation.DSMT4">
                  <p:embed/>
                </p:oleObj>
              </mc:Choice>
              <mc:Fallback>
                <p:oleObj name="Equation" r:id="rId11" imgW="99036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7789"/>
                        <a:ext cx="2508250" cy="2351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500563" y="2433935"/>
            <a:ext cx="4643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</p:txBody>
      </p:sp>
      <p:graphicFrame>
        <p:nvGraphicFramePr>
          <p:cNvPr id="420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28531"/>
              </p:ext>
            </p:extLst>
          </p:nvPr>
        </p:nvGraphicFramePr>
        <p:xfrm>
          <a:off x="6080125" y="2781301"/>
          <a:ext cx="1082675" cy="57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3" name="Equation" r:id="rId13" imgW="482400" imgH="253800" progId="Equation.DSMT4">
                  <p:embed/>
                </p:oleObj>
              </mc:Choice>
              <mc:Fallback>
                <p:oleObj name="Equation" r:id="rId13" imgW="482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0125" y="2781301"/>
                        <a:ext cx="1082675" cy="571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220857"/>
              </p:ext>
            </p:extLst>
          </p:nvPr>
        </p:nvGraphicFramePr>
        <p:xfrm>
          <a:off x="4500563" y="3352800"/>
          <a:ext cx="2532062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4" name="Equation" r:id="rId15" imgW="1066680" imgH="1091880" progId="Equation.DSMT4">
                  <p:embed/>
                </p:oleObj>
              </mc:Choice>
              <mc:Fallback>
                <p:oleObj name="Equation" r:id="rId15" imgW="106668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352800"/>
                        <a:ext cx="2532062" cy="2592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4356100" y="5791200"/>
            <a:ext cx="4330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/>
              <a:t>Vậy</a:t>
            </a:r>
            <a:r>
              <a:rPr lang="en-US" sz="2400" dirty="0"/>
              <a:t> </a:t>
            </a:r>
            <a:r>
              <a:rPr lang="en-US" sz="2400" dirty="0" err="1"/>
              <a:t>phương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 </a:t>
            </a:r>
          </a:p>
        </p:txBody>
      </p:sp>
      <p:graphicFrame>
        <p:nvGraphicFramePr>
          <p:cNvPr id="4200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556087"/>
              </p:ext>
            </p:extLst>
          </p:nvPr>
        </p:nvGraphicFramePr>
        <p:xfrm>
          <a:off x="6067425" y="6248055"/>
          <a:ext cx="1260475" cy="60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5" name="Equation" r:id="rId17" imgW="533160" imgH="253800" progId="Equation.DSMT4">
                  <p:embed/>
                </p:oleObj>
              </mc:Choice>
              <mc:Fallback>
                <p:oleObj name="Equation" r:id="rId17" imgW="533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7425" y="6248055"/>
                        <a:ext cx="1260475" cy="6016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7577" y="147935"/>
            <a:ext cx="1114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GIẢI</a:t>
            </a:r>
          </a:p>
        </p:txBody>
      </p:sp>
    </p:spTree>
    <p:extLst>
      <p:ext uri="{BB962C8B-B14F-4D97-AF65-F5344CB8AC3E}">
        <p14:creationId xmlns:p14="http://schemas.microsoft.com/office/powerpoint/2010/main" val="353697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5" grpId="0" animBg="1"/>
      <p:bldP spid="41997" grpId="0" animBg="1"/>
      <p:bldP spid="41999" grpId="0"/>
      <p:bldP spid="420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8575" y="0"/>
          <a:ext cx="16573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8" r:id="rId3" imgW="1278331" imgH="1273759" progId="MS_ClipArt_Gallery">
                  <p:embed/>
                </p:oleObj>
              </mc:Choice>
              <mc:Fallback>
                <p:oleObj r:id="rId3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0"/>
                        <a:ext cx="1657350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3" descr="Bottom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5" y="6443663"/>
            <a:ext cx="3651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4800" y="6202363"/>
            <a:ext cx="152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* Nhiệm vụ về nhà</a:t>
            </a:r>
          </a:p>
        </p:txBody>
      </p:sp>
      <p:pic>
        <p:nvPicPr>
          <p:cNvPr id="15368" name="Picture 7" descr="Logo-BG&amp;DD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42863"/>
            <a:ext cx="404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11113" y="0"/>
            <a:ext cx="9094787" cy="666750"/>
          </a:xfrm>
          <a:prstGeom prst="rect">
            <a:avLst/>
          </a:prstGeom>
          <a:gradFill rotWithShape="0">
            <a:gsLst>
              <a:gs pos="0">
                <a:srgbClr val="FFC92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vi-VN" sz="1200" b="1">
              <a:solidFill>
                <a:srgbClr val="006600"/>
              </a:solidFill>
              <a:latin typeface=".VnAvantH" panose="020B7200000000000000" pitchFamily="34" charset="0"/>
            </a:endParaRPr>
          </a:p>
        </p:txBody>
      </p:sp>
      <p:pic>
        <p:nvPicPr>
          <p:cNvPr id="15370" name="Picture 9" descr="BOOKANI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38100"/>
            <a:ext cx="9906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3" name="Object 10"/>
          <p:cNvGraphicFramePr>
            <a:graphicFrameLocks noChangeAspect="1"/>
          </p:cNvGraphicFramePr>
          <p:nvPr/>
        </p:nvGraphicFramePr>
        <p:xfrm>
          <a:off x="-38100" y="609600"/>
          <a:ext cx="165735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79" r:id="rId8" imgW="1278331" imgH="1273759" progId="MS_ClipArt_Gallery">
                  <p:embed/>
                </p:oleObj>
              </mc:Choice>
              <mc:Fallback>
                <p:oleObj r:id="rId8" imgW="1278331" imgH="1273759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8100" y="609600"/>
                        <a:ext cx="1657350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1" name="Picture 13" descr="AG00030_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136" y="533400"/>
            <a:ext cx="152726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4" name="Object 14"/>
          <p:cNvGraphicFramePr>
            <a:graphicFrameLocks noChangeAspect="1"/>
          </p:cNvGraphicFramePr>
          <p:nvPr/>
        </p:nvGraphicFramePr>
        <p:xfrm>
          <a:off x="7734300" y="5607050"/>
          <a:ext cx="14478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80" r:id="rId10" imgW="1999440" imgH="1831320" progId="">
                  <p:embed/>
                </p:oleObj>
              </mc:Choice>
              <mc:Fallback>
                <p:oleObj r:id="rId10" imgW="1999440" imgH="1831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4300" y="5607050"/>
                        <a:ext cx="1447800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72" name="Picture 4" descr="NV-Ve-Nh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80" y="586"/>
            <a:ext cx="60198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81000" y="3329278"/>
            <a:ext cx="32287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2642" y="3870083"/>
            <a:ext cx="2124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2x +20 =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09196" y="4363760"/>
            <a:ext cx="27061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2x + x +12 = 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32642" y="4886980"/>
            <a:ext cx="26116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7x - 3x = 9 - 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1000" y="5486400"/>
            <a:ext cx="45175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6, 9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?1, ?2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000" y="2819400"/>
            <a:ext cx="8634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80839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826</Words>
  <Application>Microsoft Office PowerPoint</Application>
  <PresentationFormat>On-screen Show (4:3)</PresentationFormat>
  <Paragraphs>85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.VnAvantH</vt:lpstr>
      <vt:lpstr>Arial</vt:lpstr>
      <vt:lpstr>Calibri</vt:lpstr>
      <vt:lpstr>Times New Roman</vt:lpstr>
      <vt:lpstr>Office Theme</vt:lpstr>
      <vt:lpstr>Equation</vt:lpstr>
      <vt:lpstr>MS_ClipArt_Gallery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 Ha</dc:creator>
  <cp:lastModifiedBy>Tran Nhat Quang</cp:lastModifiedBy>
  <cp:revision>281</cp:revision>
  <dcterms:created xsi:type="dcterms:W3CDTF">2019-09-21T10:16:31Z</dcterms:created>
  <dcterms:modified xsi:type="dcterms:W3CDTF">2021-12-24T00:45:56Z</dcterms:modified>
</cp:coreProperties>
</file>